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Arial" panose="020B0604020202020204" pitchFamily="34" charset="0"/>
      <p:regular r:id="rId8"/>
    </p:embeddedFont>
    <p:embeddedFont>
      <p:font typeface="Arial Bold" panose="020B0604020202020204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730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85900"/>
            <a:ext cx="11747304" cy="9056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D600BA"/>
                </a:solidFill>
                <a:latin typeface="Arial Bold"/>
                <a:ea typeface="Arial Bold"/>
                <a:cs typeface="Arial Bold"/>
                <a:sym typeface="Arial Bold"/>
              </a:rPr>
              <a:t>YOU PROBABLY</a:t>
            </a:r>
          </a:p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D600BA"/>
                </a:solidFill>
                <a:latin typeface="Arial Bold"/>
                <a:ea typeface="Arial Bold"/>
                <a:cs typeface="Arial Bold"/>
                <a:sym typeface="Arial Bold"/>
              </a:rPr>
              <a:t>DIDN’T KNOW.</a:t>
            </a:r>
          </a:p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BUT YOU’RE OUR</a:t>
            </a:r>
          </a:p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MOST IMPORTANT</a:t>
            </a:r>
          </a:p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FIREWALL AGAINST</a:t>
            </a:r>
          </a:p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IT THREATS.</a:t>
            </a:r>
          </a:p>
          <a:p>
            <a:pPr algn="l">
              <a:lnSpc>
                <a:spcPts val="10004"/>
              </a:lnSpc>
            </a:pPr>
            <a:endParaRPr lang="en-US" sz="8699" b="1" spc="-121" dirty="0">
              <a:solidFill>
                <a:srgbClr val="3F4DC2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4930971" y="8671994"/>
            <a:ext cx="2897375" cy="1071338"/>
          </a:xfrm>
          <a:custGeom>
            <a:avLst/>
            <a:gdLst/>
            <a:ahLst/>
            <a:cxnLst/>
            <a:rect l="l" t="t" r="r" b="b"/>
            <a:pathLst>
              <a:path w="2897375" h="1071338">
                <a:moveTo>
                  <a:pt x="0" y="0"/>
                </a:moveTo>
                <a:lnTo>
                  <a:pt x="2897376" y="0"/>
                </a:lnTo>
                <a:lnTo>
                  <a:pt x="2897376" y="1071338"/>
                </a:lnTo>
                <a:lnTo>
                  <a:pt x="0" y="10713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791292"/>
            <a:ext cx="2449711" cy="89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5"/>
              </a:lnSpc>
            </a:pPr>
            <a:r>
              <a:rPr lang="en-US" sz="3100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IT SECURITY</a:t>
            </a:r>
          </a:p>
          <a:p>
            <a:pPr algn="ctr">
              <a:lnSpc>
                <a:spcPts val="3255"/>
              </a:lnSpc>
            </a:pPr>
            <a:endParaRPr lang="en-US" sz="3100" b="1" dirty="0">
              <a:solidFill>
                <a:srgbClr val="000000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053646"/>
            <a:ext cx="15699410" cy="6522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004"/>
              </a:lnSpc>
            </a:pPr>
            <a:r>
              <a:rPr lang="en-US" sz="8699" b="1" spc="-12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ANTIVIRUS AND A FIREWALL ARE NOT ENOUGH TO KEEP THREATS AT A SAFE DISTANCE.</a:t>
            </a:r>
          </a:p>
          <a:p>
            <a:pPr algn="l">
              <a:lnSpc>
                <a:spcPts val="10004"/>
              </a:lnSpc>
            </a:pPr>
            <a:endParaRPr lang="en-US" sz="8699" b="1" spc="-121" dirty="0">
              <a:solidFill>
                <a:srgbClr val="3F4DC2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570575"/>
            <a:ext cx="2449711" cy="89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5"/>
              </a:lnSpc>
            </a:pPr>
            <a:r>
              <a:rPr lang="en-US" sz="3100" b="1">
                <a:solidFill>
                  <a:srgbClr val="D600BA"/>
                </a:solidFill>
                <a:latin typeface="Arial Bold"/>
                <a:ea typeface="Arial Bold"/>
                <a:cs typeface="Arial Bold"/>
                <a:sym typeface="Arial Bold"/>
              </a:rPr>
              <a:t>IT SECURITY</a:t>
            </a:r>
          </a:p>
          <a:p>
            <a:pPr algn="ctr">
              <a:lnSpc>
                <a:spcPts val="3255"/>
              </a:lnSpc>
            </a:pPr>
            <a:endParaRPr lang="en-US" sz="3100" b="1">
              <a:solidFill>
                <a:srgbClr val="D600BA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28700" y="6210300"/>
            <a:ext cx="13008574" cy="3266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Hackers are getting increasingly smarter while we are getting increasingly</a:t>
            </a: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careless and off-guard. That is not a good combo. In short, hackers are</a:t>
            </a: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using our lack of knowledge when it comes to IT security to sneak viruses</a:t>
            </a: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other threats into our IT network – often without anyone noticing.</a:t>
            </a:r>
          </a:p>
          <a:p>
            <a:pPr algn="l">
              <a:lnSpc>
                <a:spcPts val="322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That is why we have 3 easy-to-understand tips for you</a:t>
            </a: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help strengthen our IT security. Let’s go! </a:t>
            </a:r>
          </a:p>
          <a:p>
            <a:pPr algn="l">
              <a:lnSpc>
                <a:spcPts val="322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4930971" y="8671994"/>
            <a:ext cx="2897375" cy="1071338"/>
          </a:xfrm>
          <a:custGeom>
            <a:avLst/>
            <a:gdLst/>
            <a:ahLst/>
            <a:cxnLst/>
            <a:rect l="l" t="t" r="r" b="b"/>
            <a:pathLst>
              <a:path w="2897375" h="1071338">
                <a:moveTo>
                  <a:pt x="0" y="0"/>
                </a:moveTo>
                <a:lnTo>
                  <a:pt x="2897376" y="0"/>
                </a:lnTo>
                <a:lnTo>
                  <a:pt x="2897376" y="1071338"/>
                </a:lnTo>
                <a:lnTo>
                  <a:pt x="0" y="10713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000125"/>
            <a:ext cx="14435951" cy="5884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</a:pPr>
            <a:r>
              <a:rPr lang="en-US" sz="8699" b="1" spc="-121">
                <a:solidFill>
                  <a:srgbClr val="D600BA"/>
                </a:solidFill>
                <a:latin typeface="Arial Bold"/>
                <a:ea typeface="Arial Bold"/>
                <a:cs typeface="Arial Bold"/>
                <a:sym typeface="Arial Bold"/>
              </a:rPr>
              <a:t>BE CRITICAL OF NEW PAYMENT DETAILS, LINKS AND ATTACHED FILES IN EMAILS.</a:t>
            </a:r>
          </a:p>
          <a:p>
            <a:pPr algn="l">
              <a:lnSpc>
                <a:spcPts val="8960"/>
              </a:lnSpc>
            </a:pPr>
            <a:endParaRPr lang="en-US" sz="8699" b="1" spc="-121">
              <a:solidFill>
                <a:srgbClr val="D600BA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4930971" y="8664300"/>
            <a:ext cx="2897375" cy="1071338"/>
          </a:xfrm>
          <a:custGeom>
            <a:avLst/>
            <a:gdLst/>
            <a:ahLst/>
            <a:cxnLst/>
            <a:rect l="l" t="t" r="r" b="b"/>
            <a:pathLst>
              <a:path w="2897375" h="1071338">
                <a:moveTo>
                  <a:pt x="0" y="0"/>
                </a:moveTo>
                <a:lnTo>
                  <a:pt x="2897376" y="0"/>
                </a:lnTo>
                <a:lnTo>
                  <a:pt x="2897376" y="1071339"/>
                </a:lnTo>
                <a:lnTo>
                  <a:pt x="0" y="10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182825" y="669076"/>
            <a:ext cx="2645522" cy="1843047"/>
          </a:xfrm>
          <a:custGeom>
            <a:avLst/>
            <a:gdLst/>
            <a:ahLst/>
            <a:cxnLst/>
            <a:rect l="l" t="t" r="r" b="b"/>
            <a:pathLst>
              <a:path w="2645522" h="1843047">
                <a:moveTo>
                  <a:pt x="0" y="0"/>
                </a:moveTo>
                <a:lnTo>
                  <a:pt x="2645522" y="0"/>
                </a:lnTo>
                <a:lnTo>
                  <a:pt x="2645522" y="1843046"/>
                </a:lnTo>
                <a:lnTo>
                  <a:pt x="0" y="18430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TextBox 5"/>
          <p:cNvSpPr txBox="1"/>
          <p:nvPr/>
        </p:nvSpPr>
        <p:spPr>
          <a:xfrm>
            <a:off x="914400" y="442251"/>
            <a:ext cx="2019300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55"/>
              </a:lnSpc>
            </a:pPr>
            <a:r>
              <a:rPr lang="en-US" sz="3100" b="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TIP NO. 1</a:t>
            </a:r>
          </a:p>
          <a:p>
            <a:pPr algn="ctr">
              <a:lnSpc>
                <a:spcPts val="3255"/>
              </a:lnSpc>
            </a:pPr>
            <a:endParaRPr lang="en-US" sz="3100" b="1" dirty="0">
              <a:solidFill>
                <a:srgbClr val="3F4DC2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8700" y="5816685"/>
            <a:ext cx="13643361" cy="4206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Pay attention to every email: Who is the sender and why are you receiving it?</a:t>
            </a:r>
          </a:p>
          <a:p>
            <a:pPr algn="l">
              <a:lnSpc>
                <a:spcPts val="322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/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Great questions to ask yourself:</a:t>
            </a:r>
          </a:p>
          <a:p>
            <a:pPr marL="604524" lvl="1" indent="-302262" algn="l">
              <a:buFont typeface="Arial"/>
              <a:buChar char="•"/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should I click on the link in this email? Can I find the website by opening my internet browser and searching for it?</a:t>
            </a:r>
          </a:p>
          <a:p>
            <a:pPr marL="604524" lvl="1" indent="-302262" algn="l">
              <a:buFont typeface="Arial"/>
              <a:buChar char="•"/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is the request for the money </a:t>
            </a:r>
            <a:r>
              <a:rPr lang="en-US" sz="2800" spc="-39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transfer </a:t>
            </a: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 urgent?</a:t>
            </a:r>
          </a:p>
          <a:p>
            <a:pPr marL="604524" lvl="1" indent="-302262" algn="l">
              <a:buFont typeface="Arial"/>
              <a:buChar char="•"/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is my boss asking me to transfer money to an unknown account?</a:t>
            </a:r>
          </a:p>
          <a:p>
            <a:pPr algn="l">
              <a:lnSpc>
                <a:spcPts val="322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you are unsure whether the email is fake, call the sender to verify it. </a:t>
            </a:r>
          </a:p>
          <a:p>
            <a:pPr algn="l">
              <a:lnSpc>
                <a:spcPts val="322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930971" y="8671994"/>
            <a:ext cx="2897375" cy="1071338"/>
          </a:xfrm>
          <a:custGeom>
            <a:avLst/>
            <a:gdLst/>
            <a:ahLst/>
            <a:cxnLst/>
            <a:rect l="l" t="t" r="r" b="b"/>
            <a:pathLst>
              <a:path w="2897375" h="1071338">
                <a:moveTo>
                  <a:pt x="0" y="0"/>
                </a:moveTo>
                <a:lnTo>
                  <a:pt x="2897376" y="0"/>
                </a:lnTo>
                <a:lnTo>
                  <a:pt x="2897376" y="1071338"/>
                </a:lnTo>
                <a:lnTo>
                  <a:pt x="0" y="10713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813846" y="1028700"/>
            <a:ext cx="1445454" cy="2434449"/>
          </a:xfrm>
          <a:custGeom>
            <a:avLst/>
            <a:gdLst/>
            <a:ahLst/>
            <a:cxnLst/>
            <a:rect l="l" t="t" r="r" b="b"/>
            <a:pathLst>
              <a:path w="1445454" h="2434449">
                <a:moveTo>
                  <a:pt x="0" y="0"/>
                </a:moveTo>
                <a:lnTo>
                  <a:pt x="1445454" y="0"/>
                </a:lnTo>
                <a:lnTo>
                  <a:pt x="1445454" y="2434449"/>
                </a:lnTo>
                <a:lnTo>
                  <a:pt x="0" y="243444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898961"/>
            <a:ext cx="13240604" cy="4170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26"/>
              </a:lnSpc>
            </a:pPr>
            <a:r>
              <a:rPr lang="en-US" sz="8699" b="1" spc="-121">
                <a:solidFill>
                  <a:srgbClr val="D600BA"/>
                </a:solidFill>
                <a:latin typeface="Arial Bold"/>
                <a:ea typeface="Arial Bold"/>
                <a:cs typeface="Arial Bold"/>
                <a:sym typeface="Arial Bold"/>
              </a:rPr>
              <a:t>A STRONG PASSWORD IS LONG AND UNIQUE.</a:t>
            </a:r>
          </a:p>
          <a:p>
            <a:pPr algn="l">
              <a:lnSpc>
                <a:spcPts val="10526"/>
              </a:lnSpc>
            </a:pPr>
            <a:endParaRPr lang="en-US" sz="8699" b="1" spc="-121">
              <a:solidFill>
                <a:srgbClr val="D600BA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" y="475768"/>
            <a:ext cx="194310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55"/>
              </a:lnSpc>
            </a:pPr>
            <a:r>
              <a:rPr lang="en-US" sz="3100" b="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TIP NO. 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3720168"/>
            <a:ext cx="13331826" cy="5538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Stop reusing your password across different accounts – you wouldn’t use</a:t>
            </a:r>
          </a:p>
          <a:p>
            <a:pPr algn="l">
              <a:lnSpc>
                <a:spcPts val="322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same key for your home, your car and your workplace.</a:t>
            </a:r>
          </a:p>
          <a:p>
            <a:pPr algn="l">
              <a:lnSpc>
                <a:spcPts val="322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4340"/>
              </a:lnSpc>
            </a:pPr>
            <a:r>
              <a:rPr lang="en-US" sz="2800" b="1" spc="-39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This password is bad:</a:t>
            </a:r>
          </a:p>
          <a:p>
            <a:pPr algn="l">
              <a:lnSpc>
                <a:spcPts val="434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“Laura76” – using your first name and the year you were born is simply</a:t>
            </a:r>
          </a:p>
          <a:p>
            <a:pPr algn="l">
              <a:lnSpc>
                <a:spcPts val="434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way too easy to guess.</a:t>
            </a:r>
          </a:p>
          <a:p>
            <a:pPr algn="l">
              <a:lnSpc>
                <a:spcPts val="434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4340"/>
              </a:lnSpc>
            </a:pPr>
            <a:r>
              <a:rPr lang="en-US" sz="2800" b="1" spc="-39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This password is great:</a:t>
            </a:r>
          </a:p>
          <a:p>
            <a:pPr algn="l">
              <a:lnSpc>
                <a:spcPts val="434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“IWannaDanceWithSomebody1992” – everyone has lyrics they’ll always</a:t>
            </a:r>
          </a:p>
          <a:p>
            <a:pPr algn="l">
              <a:lnSpc>
                <a:spcPts val="4340"/>
              </a:lnSpc>
            </a:pPr>
            <a:r>
              <a:rPr lang="en-US" sz="2800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remember. Use at least 15 </a:t>
            </a:r>
            <a:r>
              <a:rPr lang="en-US" sz="2800" spc="-39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characters.</a:t>
            </a: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4340"/>
              </a:lnSpc>
            </a:pPr>
            <a:endParaRPr lang="en-US" sz="2800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954941" y="8671994"/>
            <a:ext cx="2897375" cy="1071338"/>
          </a:xfrm>
          <a:custGeom>
            <a:avLst/>
            <a:gdLst/>
            <a:ahLst/>
            <a:cxnLst/>
            <a:rect l="l" t="t" r="r" b="b"/>
            <a:pathLst>
              <a:path w="2897375" h="1071338">
                <a:moveTo>
                  <a:pt x="0" y="0"/>
                </a:moveTo>
                <a:lnTo>
                  <a:pt x="2897376" y="0"/>
                </a:lnTo>
                <a:lnTo>
                  <a:pt x="2897376" y="1071338"/>
                </a:lnTo>
                <a:lnTo>
                  <a:pt x="0" y="10713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147697" y="637993"/>
            <a:ext cx="1704619" cy="2439526"/>
          </a:xfrm>
          <a:custGeom>
            <a:avLst/>
            <a:gdLst/>
            <a:ahLst/>
            <a:cxnLst/>
            <a:rect l="l" t="t" r="r" b="b"/>
            <a:pathLst>
              <a:path w="1704619" h="2439526">
                <a:moveTo>
                  <a:pt x="0" y="0"/>
                </a:moveTo>
                <a:lnTo>
                  <a:pt x="1704620" y="0"/>
                </a:lnTo>
                <a:lnTo>
                  <a:pt x="1704620" y="2439526"/>
                </a:lnTo>
                <a:lnTo>
                  <a:pt x="0" y="24395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493021"/>
            <a:ext cx="186690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55"/>
              </a:lnSpc>
            </a:pPr>
            <a:r>
              <a:rPr lang="en-US" sz="3100" b="1" dirty="0">
                <a:solidFill>
                  <a:srgbClr val="3F4DC2"/>
                </a:solidFill>
                <a:latin typeface="Arial Bold"/>
                <a:ea typeface="Arial Bold"/>
                <a:cs typeface="Arial Bold"/>
                <a:sym typeface="Arial Bold"/>
              </a:rPr>
              <a:t>TIP NO. 3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991906"/>
            <a:ext cx="14917463" cy="34770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739"/>
              </a:lnSpc>
            </a:pPr>
            <a:r>
              <a:rPr lang="en-US" sz="7599" b="1" spc="-106" dirty="0">
                <a:solidFill>
                  <a:srgbClr val="D600BA"/>
                </a:solidFill>
                <a:latin typeface="Arial Bold"/>
                <a:ea typeface="Arial Bold"/>
                <a:cs typeface="Arial Bold"/>
                <a:sym typeface="Arial Bold"/>
              </a:rPr>
              <a:t>LET THE SECURITY PRACTICES FOLLOW YOU HOME FROM WORK.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5102732"/>
            <a:ext cx="11960393" cy="5416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31"/>
              </a:lnSpc>
            </a:pPr>
            <a:r>
              <a:rPr lang="en-US" sz="2799" b="1" spc="-39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5 things you should bring home from work:</a:t>
            </a:r>
          </a:p>
          <a:p>
            <a:pPr marL="604401" lvl="1" indent="-302201" algn="l">
              <a:lnSpc>
                <a:spcPts val="4731"/>
              </a:lnSpc>
              <a:buFont typeface="Arial"/>
              <a:buChar char="•"/>
            </a:pPr>
            <a:r>
              <a:rPr lang="en-US" sz="2799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Follow the same IT security procedures</a:t>
            </a:r>
          </a:p>
          <a:p>
            <a:pPr marL="604401" lvl="1" indent="-302201" algn="l">
              <a:lnSpc>
                <a:spcPts val="4731"/>
              </a:lnSpc>
              <a:buFont typeface="Arial"/>
              <a:buChar char="•"/>
            </a:pPr>
            <a:r>
              <a:rPr lang="en-US" sz="2799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Check if your wireless internet connection is safe. Don’t use open wireless networks when working</a:t>
            </a:r>
          </a:p>
          <a:p>
            <a:pPr marL="604401" lvl="1" indent="-302201" algn="l">
              <a:lnSpc>
                <a:spcPts val="4731"/>
              </a:lnSpc>
              <a:buFont typeface="Arial"/>
              <a:buChar char="•"/>
            </a:pPr>
            <a:r>
              <a:rPr lang="en-US" sz="2799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Make sure your laptop and software is updated </a:t>
            </a:r>
          </a:p>
          <a:p>
            <a:pPr marL="604401" lvl="1" indent="-302201" algn="l">
              <a:lnSpc>
                <a:spcPts val="4731"/>
              </a:lnSpc>
              <a:buFont typeface="Arial"/>
              <a:buChar char="•"/>
            </a:pPr>
            <a:r>
              <a:rPr lang="en-US" sz="2799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 aware of the physical security and confidentiality</a:t>
            </a:r>
          </a:p>
          <a:p>
            <a:pPr marL="604401" lvl="1" indent="-302201" algn="l">
              <a:lnSpc>
                <a:spcPts val="4731"/>
              </a:lnSpc>
              <a:buFont typeface="Arial"/>
              <a:buChar char="•"/>
            </a:pPr>
            <a:r>
              <a:rPr lang="en-US" sz="2799" spc="-39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Keep an eye out for fake inquiries via email, text messages and calls</a:t>
            </a:r>
          </a:p>
          <a:p>
            <a:pPr algn="l">
              <a:lnSpc>
                <a:spcPts val="4731"/>
              </a:lnSpc>
            </a:pPr>
            <a:endParaRPr lang="en-US" sz="2799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731"/>
              </a:lnSpc>
            </a:pPr>
            <a:endParaRPr lang="en-US" sz="2799" spc="-39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4432002"/>
            <a:ext cx="14421445" cy="581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2799" spc="-3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When it comes to IT security, you shouldn’t distinguish between your work life and personal life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83629" y="3863370"/>
            <a:ext cx="6922413" cy="2559643"/>
          </a:xfrm>
          <a:custGeom>
            <a:avLst/>
            <a:gdLst/>
            <a:ahLst/>
            <a:cxnLst/>
            <a:rect l="l" t="t" r="r" b="b"/>
            <a:pathLst>
              <a:path w="6922413" h="2559643">
                <a:moveTo>
                  <a:pt x="0" y="0"/>
                </a:moveTo>
                <a:lnTo>
                  <a:pt x="6922413" y="0"/>
                </a:lnTo>
                <a:lnTo>
                  <a:pt x="6922413" y="2559643"/>
                </a:lnTo>
                <a:lnTo>
                  <a:pt x="0" y="25596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393</Words>
  <Application>Microsoft Office PowerPoint</Application>
  <PresentationFormat>Brugerdefineret</PresentationFormat>
  <Paragraphs>47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0" baseType="lpstr">
      <vt:lpstr>Arial</vt:lpstr>
      <vt:lpstr>Arial Bold</vt:lpstr>
      <vt:lpstr>Calibri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Awareness-material-presentation</dc:title>
  <cp:lastModifiedBy>Ellen Bech Lund</cp:lastModifiedBy>
  <cp:revision>4</cp:revision>
  <dcterms:created xsi:type="dcterms:W3CDTF">2006-08-16T00:00:00Z</dcterms:created>
  <dcterms:modified xsi:type="dcterms:W3CDTF">2024-09-30T10:28:40Z</dcterms:modified>
  <dc:identifier>DAGRw_ECCdk</dc:identifier>
</cp:coreProperties>
</file>